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447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75520" y="-1371600"/>
            <a:ext cx="4114800" cy="4114800"/>
          </a:xfrm>
          <a:prstGeom prst="ellipse">
            <a:avLst/>
          </a:prstGeom>
          <a:solidFill>
            <a:srgbClr val="3A312B"/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754880"/>
            <a:ext cx="3657600" cy="3657600"/>
          </a:xfrm>
          <a:prstGeom prst="ellipse">
            <a:avLst/>
          </a:prstGeom>
          <a:solidFill>
            <a:srgbClr val="3A312B"/>
          </a:solidFill>
          <a:ln/>
        </p:spPr>
      </p:sp>
      <p:pic>
        <p:nvPicPr>
          <p:cNvPr id="4" name="Image 0" descr="/home/claude/goldfinch_ppt/logo_white_tex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685800"/>
            <a:ext cx="2926080" cy="57661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246888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GOLDFINCH AI</a:t>
            </a:r>
            <a:endParaRPr lang="en-US" sz="4600" dirty="0"/>
          </a:p>
        </p:txBody>
      </p:sp>
      <p:sp>
        <p:nvSpPr>
          <p:cNvPr id="6" name="Text 3"/>
          <p:cNvSpPr/>
          <p:nvPr/>
        </p:nvSpPr>
        <p:spPr>
          <a:xfrm>
            <a:off x="822960" y="3337560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the AI-Powered ERP for Modern Businesses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822960" y="420624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FFD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“Ask GoldFinch anything about your business. Get answers, explanations,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FFD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recommendations, and automation in seconds.”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A9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Product Overview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5447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645920"/>
            <a:ext cx="4114800" cy="4114800"/>
          </a:xfrm>
          <a:prstGeom prst="ellipse">
            <a:avLst/>
          </a:prstGeom>
          <a:solidFill>
            <a:srgbClr val="3A312B"/>
          </a:solidFill>
          <a:ln/>
        </p:spPr>
      </p:sp>
      <p:pic>
        <p:nvPicPr>
          <p:cNvPr id="3" name="Image 0" descr="/home/claude/goldfinch_ppt/logo_white_tex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502920"/>
            <a:ext cx="2377440" cy="4684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13716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Just a Chatbot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22960" y="201168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GoldFinch AI is an intelligent digital operations assistant, built directly into the ERP.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1271016" y="2926080"/>
            <a:ext cx="914400" cy="91440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7" name="Image 1" descr="/home/claude/goldfinch_ppt/upload_brow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616" y="3154680"/>
            <a:ext cx="457200" cy="457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85800" y="397764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3447288" y="2926080"/>
            <a:ext cx="914400" cy="91440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10" name="Image 2" descr="/home/claude/goldfinch_ppt/search_brow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888" y="3154680"/>
            <a:ext cx="457200" cy="4572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862072" y="397764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</a:t>
            </a:r>
            <a:endParaRPr lang="en-US" sz="1400" dirty="0"/>
          </a:p>
        </p:txBody>
      </p:sp>
      <p:sp>
        <p:nvSpPr>
          <p:cNvPr id="12" name="Shape 7"/>
          <p:cNvSpPr/>
          <p:nvPr/>
        </p:nvSpPr>
        <p:spPr>
          <a:xfrm>
            <a:off x="5623560" y="2926080"/>
            <a:ext cx="914400" cy="91440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13" name="Image 3" descr="/home/claude/goldfinch_ppt/lightbulb_brow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0" y="3154680"/>
            <a:ext cx="457200" cy="4572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038344" y="397764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</a:t>
            </a:r>
            <a:endParaRPr lang="en-US" sz="1400" dirty="0"/>
          </a:p>
        </p:txBody>
      </p:sp>
      <p:sp>
        <p:nvSpPr>
          <p:cNvPr id="15" name="Shape 9"/>
          <p:cNvSpPr/>
          <p:nvPr/>
        </p:nvSpPr>
        <p:spPr>
          <a:xfrm>
            <a:off x="7799832" y="2926080"/>
            <a:ext cx="914400" cy="91440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16" name="Image 4" descr="/home/claude/goldfinch_ppt/compass_brow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8432" y="3154680"/>
            <a:ext cx="457200" cy="45720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7214616" y="397764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1400" dirty="0"/>
          </a:p>
        </p:txBody>
      </p:sp>
      <p:sp>
        <p:nvSpPr>
          <p:cNvPr id="18" name="Shape 11"/>
          <p:cNvSpPr/>
          <p:nvPr/>
        </p:nvSpPr>
        <p:spPr>
          <a:xfrm>
            <a:off x="9976104" y="2926080"/>
            <a:ext cx="914400" cy="91440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19" name="Image 5" descr="/home/claude/goldfinch_ppt/bolt_brow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4704" y="3154680"/>
            <a:ext cx="457200" cy="45720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9390888" y="397764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</a:t>
            </a:r>
            <a:endParaRPr lang="en-US" sz="1400" dirty="0"/>
          </a:p>
        </p:txBody>
      </p:sp>
      <p:sp>
        <p:nvSpPr>
          <p:cNvPr id="21" name="Text 13"/>
          <p:cNvSpPr/>
          <p:nvPr/>
        </p:nvSpPr>
        <p:spPr>
          <a:xfrm>
            <a:off x="822960" y="4572000"/>
            <a:ext cx="102412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i="1" dirty="0">
                <a:solidFill>
                  <a:srgbClr val="FFD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the platform evolves, GoldFinch AI becomes an intelligent partner for manufacturers, distributors, food &amp; beverage companies, and nonprofits — helping organizations work smarter, respond faster, and operate with greater confidence.</a:t>
            </a:r>
            <a:endParaRPr lang="en-US" sz="1450" dirty="0"/>
          </a:p>
        </p:txBody>
      </p:sp>
      <p:sp>
        <p:nvSpPr>
          <p:cNvPr id="22" name="Text 14"/>
          <p:cNvSpPr/>
          <p:nvPr/>
        </p:nvSpPr>
        <p:spPr>
          <a:xfrm>
            <a:off x="822960" y="63093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5A9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 ·  Find  ·  Explain  ·  Recommend  ·  Act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oldfinch_ppt/logo_dark_tex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46920" y="411480"/>
            <a:ext cx="1965960" cy="38741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114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5447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Our Vision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548640" y="1234440"/>
            <a:ext cx="11064240" cy="1371600"/>
          </a:xfrm>
          <a:prstGeom prst="roundRect">
            <a:avLst>
              <a:gd name="adj" fmla="val 5333"/>
            </a:avLst>
          </a:prstGeom>
          <a:solidFill>
            <a:srgbClr val="544741"/>
          </a:solidFill>
          <a:ln/>
        </p:spPr>
      </p:sp>
      <p:sp>
        <p:nvSpPr>
          <p:cNvPr id="5" name="Text 2"/>
          <p:cNvSpPr/>
          <p:nvPr/>
        </p:nvSpPr>
        <p:spPr>
          <a:xfrm>
            <a:off x="914400" y="1234440"/>
            <a:ext cx="10332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GoldFinch AI is your ERP expert that understands your business.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548640" y="2971800"/>
            <a:ext cx="5303520" cy="3017520"/>
          </a:xfrm>
          <a:prstGeom prst="roundRect">
            <a:avLst>
              <a:gd name="adj" fmla="val 1818"/>
            </a:avLst>
          </a:prstGeom>
          <a:solidFill>
            <a:srgbClr val="F7F2EA"/>
          </a:solidFill>
          <a:ln/>
        </p:spPr>
      </p:sp>
      <p:sp>
        <p:nvSpPr>
          <p:cNvPr id="7" name="Text 4"/>
          <p:cNvSpPr/>
          <p:nvPr/>
        </p:nvSpPr>
        <p:spPr>
          <a:xfrm>
            <a:off x="868680" y="32461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68680" y="3657600"/>
            <a:ext cx="46634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Manually entering data from documents and emails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Navigating dozens of ERP screens to find information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Searching reports and performing repetitive tasks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309360" y="2971800"/>
            <a:ext cx="5303520" cy="3017520"/>
          </a:xfrm>
          <a:prstGeom prst="roundRect">
            <a:avLst>
              <a:gd name="adj" fmla="val 1818"/>
            </a:avLst>
          </a:prstGeom>
          <a:solidFill>
            <a:srgbClr val="FDF1D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32461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GoldFinch AI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629400" y="3657600"/>
            <a:ext cx="46634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Simply interact with GoldFinch AI using natural language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documents, find answers, and get recommendations in seconds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executes business processes with confidence, under supervision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548640" y="61722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directly into the ERP — leveraging live Salesforce data, proven business logic, and modern AI, while Salesforce remains the system of record.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oldfinch_ppt/logo_dark_tex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46920" y="411480"/>
            <a:ext cx="1965960" cy="38741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114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5447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Five-Phase Roadmap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phase builds on the last — from capturing data to acting on it.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2088490" cy="3931920"/>
          </a:xfrm>
          <a:prstGeom prst="roundRect">
            <a:avLst>
              <a:gd name="adj" fmla="val 3503"/>
            </a:avLst>
          </a:prstGeom>
          <a:solidFill>
            <a:srgbClr val="544741"/>
          </a:solidFill>
          <a:ln/>
        </p:spPr>
      </p:sp>
      <p:sp>
        <p:nvSpPr>
          <p:cNvPr id="6" name="Text 3"/>
          <p:cNvSpPr/>
          <p:nvPr/>
        </p:nvSpPr>
        <p:spPr>
          <a:xfrm>
            <a:off x="621792" y="20574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D2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1089965" y="2697480"/>
            <a:ext cx="822960" cy="82296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8" name="Image 1" descr="/home/claude/goldfinch_ppt/upload_brow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705" y="2903220"/>
            <a:ext cx="411480" cy="411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8640" y="3703320"/>
            <a:ext cx="190561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CAPTURE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594360" y="4160520"/>
            <a:ext cx="181417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documents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into transactions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2527402" y="3566160"/>
            <a:ext cx="2194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8"/>
          <p:cNvSpPr/>
          <p:nvPr/>
        </p:nvSpPr>
        <p:spPr>
          <a:xfrm>
            <a:off x="2746858" y="1920240"/>
            <a:ext cx="2088490" cy="3931920"/>
          </a:xfrm>
          <a:prstGeom prst="roundRect">
            <a:avLst>
              <a:gd name="adj" fmla="val 3503"/>
            </a:avLst>
          </a:prstGeom>
          <a:solidFill>
            <a:srgbClr val="6B5A50"/>
          </a:solidFill>
          <a:ln/>
        </p:spPr>
      </p:sp>
      <p:sp>
        <p:nvSpPr>
          <p:cNvPr id="13" name="Text 9"/>
          <p:cNvSpPr/>
          <p:nvPr/>
        </p:nvSpPr>
        <p:spPr>
          <a:xfrm>
            <a:off x="2911450" y="20574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D2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3379622" y="2697480"/>
            <a:ext cx="822960" cy="82296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15" name="Image 2" descr="/home/claude/goldfinch_ppt/search_brow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362" y="2903220"/>
            <a:ext cx="411480" cy="4114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838298" y="3703320"/>
            <a:ext cx="190561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FIND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2884018" y="4160520"/>
            <a:ext cx="181417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language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to ERP data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4817059" y="3566160"/>
            <a:ext cx="2194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19" name="Shape 14"/>
          <p:cNvSpPr/>
          <p:nvPr/>
        </p:nvSpPr>
        <p:spPr>
          <a:xfrm>
            <a:off x="5036515" y="1920240"/>
            <a:ext cx="2088490" cy="3931920"/>
          </a:xfrm>
          <a:prstGeom prst="roundRect">
            <a:avLst>
              <a:gd name="adj" fmla="val 3503"/>
            </a:avLst>
          </a:prstGeom>
          <a:solidFill>
            <a:srgbClr val="544741"/>
          </a:solidFill>
          <a:ln/>
        </p:spPr>
      </p:sp>
      <p:sp>
        <p:nvSpPr>
          <p:cNvPr id="20" name="Text 15"/>
          <p:cNvSpPr/>
          <p:nvPr/>
        </p:nvSpPr>
        <p:spPr>
          <a:xfrm>
            <a:off x="5201107" y="20574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D2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21" name="Shape 16"/>
          <p:cNvSpPr/>
          <p:nvPr/>
        </p:nvSpPr>
        <p:spPr>
          <a:xfrm>
            <a:off x="5669280" y="2697480"/>
            <a:ext cx="822960" cy="82296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22" name="Image 3" descr="/home/claude/goldfinch_ppt/lightbulb_brow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020" y="2903220"/>
            <a:ext cx="411480" cy="41148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127955" y="3703320"/>
            <a:ext cx="190561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EXPLAIN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5173675" y="4160520"/>
            <a:ext cx="181417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why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happened</a:t>
            </a:r>
            <a:endParaRPr lang="en-US" sz="1150" dirty="0"/>
          </a:p>
        </p:txBody>
      </p:sp>
      <p:sp>
        <p:nvSpPr>
          <p:cNvPr id="25" name="Text 19"/>
          <p:cNvSpPr/>
          <p:nvPr/>
        </p:nvSpPr>
        <p:spPr>
          <a:xfrm>
            <a:off x="7106717" y="3566160"/>
            <a:ext cx="2194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26" name="Shape 20"/>
          <p:cNvSpPr/>
          <p:nvPr/>
        </p:nvSpPr>
        <p:spPr>
          <a:xfrm>
            <a:off x="7326173" y="1920240"/>
            <a:ext cx="2088490" cy="3931920"/>
          </a:xfrm>
          <a:prstGeom prst="roundRect">
            <a:avLst>
              <a:gd name="adj" fmla="val 3503"/>
            </a:avLst>
          </a:prstGeom>
          <a:solidFill>
            <a:srgbClr val="6B5A50"/>
          </a:solidFill>
          <a:ln/>
        </p:spPr>
      </p:sp>
      <p:sp>
        <p:nvSpPr>
          <p:cNvPr id="27" name="Text 21"/>
          <p:cNvSpPr/>
          <p:nvPr/>
        </p:nvSpPr>
        <p:spPr>
          <a:xfrm>
            <a:off x="7490765" y="20574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D2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8" name="Shape 22"/>
          <p:cNvSpPr/>
          <p:nvPr/>
        </p:nvSpPr>
        <p:spPr>
          <a:xfrm>
            <a:off x="7958938" y="2697480"/>
            <a:ext cx="822960" cy="82296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29" name="Image 4" descr="/home/claude/goldfinch_ppt/compass_brow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4678" y="2903220"/>
            <a:ext cx="411480" cy="41148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7417613" y="3703320"/>
            <a:ext cx="190561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</a:t>
            </a:r>
            <a:endParaRPr lang="en-US" sz="1500" dirty="0"/>
          </a:p>
        </p:txBody>
      </p:sp>
      <p:sp>
        <p:nvSpPr>
          <p:cNvPr id="31" name="Text 24"/>
          <p:cNvSpPr/>
          <p:nvPr/>
        </p:nvSpPr>
        <p:spPr>
          <a:xfrm>
            <a:off x="7463333" y="4160520"/>
            <a:ext cx="181417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the next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action</a:t>
            </a:r>
            <a:endParaRPr lang="en-US" sz="1150" dirty="0"/>
          </a:p>
        </p:txBody>
      </p:sp>
      <p:sp>
        <p:nvSpPr>
          <p:cNvPr id="32" name="Text 25"/>
          <p:cNvSpPr/>
          <p:nvPr/>
        </p:nvSpPr>
        <p:spPr>
          <a:xfrm>
            <a:off x="9396374" y="3566160"/>
            <a:ext cx="2194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33" name="Shape 26"/>
          <p:cNvSpPr/>
          <p:nvPr/>
        </p:nvSpPr>
        <p:spPr>
          <a:xfrm>
            <a:off x="9615830" y="1920240"/>
            <a:ext cx="2088490" cy="3931920"/>
          </a:xfrm>
          <a:prstGeom prst="roundRect">
            <a:avLst>
              <a:gd name="adj" fmla="val 3503"/>
            </a:avLst>
          </a:prstGeom>
          <a:solidFill>
            <a:srgbClr val="544741"/>
          </a:solidFill>
          <a:ln/>
        </p:spPr>
      </p:sp>
      <p:sp>
        <p:nvSpPr>
          <p:cNvPr id="34" name="Text 27"/>
          <p:cNvSpPr/>
          <p:nvPr/>
        </p:nvSpPr>
        <p:spPr>
          <a:xfrm>
            <a:off x="9780422" y="20574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D2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35" name="Shape 28"/>
          <p:cNvSpPr/>
          <p:nvPr/>
        </p:nvSpPr>
        <p:spPr>
          <a:xfrm>
            <a:off x="10248595" y="2697480"/>
            <a:ext cx="822960" cy="82296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36" name="Image 5" descr="/home/claude/goldfinch_ppt/bolt_brow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4335" y="2903220"/>
            <a:ext cx="411480" cy="411480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9707270" y="3703320"/>
            <a:ext cx="190561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</a:t>
            </a:r>
            <a:endParaRPr lang="en-US" sz="1500" dirty="0"/>
          </a:p>
        </p:txBody>
      </p:sp>
      <p:sp>
        <p:nvSpPr>
          <p:cNvPr id="38" name="Text 30"/>
          <p:cNvSpPr/>
          <p:nvPr/>
        </p:nvSpPr>
        <p:spPr>
          <a:xfrm>
            <a:off x="9752990" y="4160520"/>
            <a:ext cx="181417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executes with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FE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approval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544741"/>
          </a:solidFill>
          <a:ln/>
        </p:spPr>
      </p:sp>
      <p:pic>
        <p:nvPicPr>
          <p:cNvPr id="3" name="Image 0" descr="/home/claude/goldfinch_ppt/upload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950" y="651510"/>
            <a:ext cx="388620" cy="3886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08760" y="457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508760" y="713232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447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Capture — Eliminate Manual Data Entry</a:t>
            </a:r>
            <a:endParaRPr lang="en-US" sz="2600" dirty="0"/>
          </a:p>
        </p:txBody>
      </p:sp>
      <p:pic>
        <p:nvPicPr>
          <p:cNvPr id="6" name="Image 1" descr="/home/claude/goldfinch_ppt/logo_dark_tex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502920"/>
            <a:ext cx="1417320" cy="27929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8640" y="141732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Use AI to convert business documents into ERP transactions automatically.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548640" y="2011680"/>
            <a:ext cx="5120640" cy="4160520"/>
          </a:xfrm>
          <a:prstGeom prst="roundRect">
            <a:avLst>
              <a:gd name="adj" fmla="val 1319"/>
            </a:avLst>
          </a:prstGeom>
          <a:solidFill>
            <a:srgbClr val="F7F2EA"/>
          </a:solidFill>
          <a:ln/>
        </p:spPr>
      </p:sp>
      <p:sp>
        <p:nvSpPr>
          <p:cNvPr id="9" name="Text 5"/>
          <p:cNvSpPr/>
          <p:nvPr/>
        </p:nvSpPr>
        <p:spPr>
          <a:xfrm>
            <a:off x="868680" y="22402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868680" y="2697480"/>
            <a:ext cx="44805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simply email or upload documents. GoldFinch AI extracts the information, validates the results, and creates draft ERP transactions for user review before posting.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868680" y="4343400"/>
            <a:ext cx="448056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Eliminate manual data entry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processing time &amp; improve accuracy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 document processing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training requirements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6126480" y="2011680"/>
            <a:ext cx="5486400" cy="4160520"/>
          </a:xfrm>
          <a:prstGeom prst="roundRect">
            <a:avLst>
              <a:gd name="adj" fmla="val 1319"/>
            </a:avLst>
          </a:prstGeom>
          <a:solidFill>
            <a:srgbClr val="FDF1D6"/>
          </a:solidFill>
          <a:ln/>
        </p:spPr>
      </p:sp>
      <p:sp>
        <p:nvSpPr>
          <p:cNvPr id="13" name="Text 9"/>
          <p:cNvSpPr/>
          <p:nvPr/>
        </p:nvSpPr>
        <p:spPr>
          <a:xfrm>
            <a:off x="6446520" y="22402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Supported Document Types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6446520" y="2743200"/>
            <a:ext cx="4846320" cy="3154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Invoices &amp; Vendor Invoices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Quotes &amp; Sales Orders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Purchase Orders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Shipments &amp; Bills of Lading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Packing Slips &amp; Inventory Receipts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ERP documents over time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544741"/>
          </a:solidFill>
          <a:ln/>
        </p:spPr>
      </p:sp>
      <p:pic>
        <p:nvPicPr>
          <p:cNvPr id="3" name="Image 0" descr="/home/claude/goldfinch_ppt/search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950" y="651510"/>
            <a:ext cx="388620" cy="3886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08760" y="457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508760" y="713232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447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Find — Natural Language Access to Your ERP</a:t>
            </a:r>
            <a:endParaRPr lang="en-US" sz="2600" dirty="0"/>
          </a:p>
        </p:txBody>
      </p:sp>
      <p:pic>
        <p:nvPicPr>
          <p:cNvPr id="6" name="Image 1" descr="/home/claude/goldfinch_ppt/logo_dark_tex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502920"/>
            <a:ext cx="1417320" cy="27929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8640" y="141732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Let every business user find ERP information without learning the application.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548640" y="2011680"/>
            <a:ext cx="5486400" cy="4160520"/>
          </a:xfrm>
          <a:prstGeom prst="roundRect">
            <a:avLst>
              <a:gd name="adj" fmla="val 1319"/>
            </a:avLst>
          </a:prstGeom>
          <a:solidFill>
            <a:srgbClr val="F7F2EA"/>
          </a:solidFill>
          <a:ln/>
        </p:spPr>
      </p:sp>
      <p:sp>
        <p:nvSpPr>
          <p:cNvPr id="9" name="Text 5"/>
          <p:cNvSpPr/>
          <p:nvPr/>
        </p:nvSpPr>
        <p:spPr>
          <a:xfrm>
            <a:off x="868680" y="22402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Ask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868680" y="2697480"/>
            <a:ext cx="4846320" cy="3154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i="1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"How much inventory do we have for Item ABC?"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i="1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"Show me open purchase orders for Vendor XYZ."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i="1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"What is the status of Sales Order SO-10234?"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i="1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"Show me all overdue invoices."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6492240" y="2011680"/>
            <a:ext cx="5120640" cy="4160520"/>
          </a:xfrm>
          <a:prstGeom prst="roundRect">
            <a:avLst>
              <a:gd name="adj" fmla="val 1319"/>
            </a:avLst>
          </a:prstGeom>
          <a:solidFill>
            <a:srgbClr val="FDF1D6"/>
          </a:solidFill>
          <a:ln/>
        </p:spPr>
      </p:sp>
      <p:sp>
        <p:nvSpPr>
          <p:cNvPr id="12" name="Text 8"/>
          <p:cNvSpPr/>
          <p:nvPr/>
        </p:nvSpPr>
        <p:spPr>
          <a:xfrm>
            <a:off x="6812280" y="22402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Document Processing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6812280" y="2651760"/>
            <a:ext cx="4480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or upload a document — AI extracts the data, validates it, and creates a draft ERP transaction for review: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6812280" y="3429000"/>
            <a:ext cx="448056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Invoices &amp; Vendor Invoices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Quotes &amp; Sales Orders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Shipments, Bills of Lading, Packing Slips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Receipts, and more over time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544741"/>
          </a:solidFill>
          <a:ln/>
        </p:spPr>
      </p:sp>
      <p:pic>
        <p:nvPicPr>
          <p:cNvPr id="3" name="Image 0" descr="/home/claude/goldfinch_ppt/lightbulb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950" y="651510"/>
            <a:ext cx="388620" cy="3886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08760" y="457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508760" y="713232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447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Explain — Business Intelligence That Understands Your ERP</a:t>
            </a:r>
            <a:endParaRPr lang="en-US" sz="2600" dirty="0"/>
          </a:p>
        </p:txBody>
      </p:sp>
      <p:pic>
        <p:nvPicPr>
          <p:cNvPr id="6" name="Image 1" descr="/home/claude/goldfinch_ppt/logo_dark_tex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502920"/>
            <a:ext cx="1417320" cy="27929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8640" y="141732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Move beyond showing data — explain why something happened.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548640" y="1965960"/>
            <a:ext cx="5120640" cy="1417320"/>
          </a:xfrm>
          <a:prstGeom prst="roundRect">
            <a:avLst>
              <a:gd name="adj" fmla="val 3871"/>
            </a:avLst>
          </a:prstGeom>
          <a:solidFill>
            <a:srgbClr val="F0EBE5"/>
          </a:solidFill>
          <a:ln/>
        </p:spPr>
      </p:sp>
      <p:sp>
        <p:nvSpPr>
          <p:cNvPr id="9" name="Text 5"/>
          <p:cNvSpPr/>
          <p:nvPr/>
        </p:nvSpPr>
        <p:spPr>
          <a:xfrm>
            <a:off x="822960" y="21031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822960" y="242316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Quantity Available = 0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5806440" y="24003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2" name="Shape 8"/>
          <p:cNvSpPr/>
          <p:nvPr/>
        </p:nvSpPr>
        <p:spPr>
          <a:xfrm>
            <a:off x="6446520" y="1965960"/>
            <a:ext cx="5166360" cy="1417320"/>
          </a:xfrm>
          <a:prstGeom prst="roundRect">
            <a:avLst>
              <a:gd name="adj" fmla="val 3871"/>
            </a:avLst>
          </a:prstGeom>
          <a:solidFill>
            <a:srgbClr val="544741"/>
          </a:solidFill>
          <a:ln/>
        </p:spPr>
      </p:sp>
      <p:sp>
        <p:nvSpPr>
          <p:cNvPr id="13" name="Text 9"/>
          <p:cNvSpPr/>
          <p:nvPr/>
        </p:nvSpPr>
        <p:spPr>
          <a:xfrm>
            <a:off x="6720840" y="21031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GOLDFINCH AI EXPLAINS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6720840" y="2423160"/>
            <a:ext cx="4617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 ABC is unavailable because all inventory is allocated to two open orders. A new PO arrives Friday.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657600"/>
            <a:ext cx="5120640" cy="1417320"/>
          </a:xfrm>
          <a:prstGeom prst="roundRect">
            <a:avLst>
              <a:gd name="adj" fmla="val 3871"/>
            </a:avLst>
          </a:prstGeom>
          <a:solidFill>
            <a:srgbClr val="F0EBE5"/>
          </a:solidFill>
          <a:ln/>
        </p:spPr>
      </p:sp>
      <p:sp>
        <p:nvSpPr>
          <p:cNvPr id="16" name="Text 12"/>
          <p:cNvSpPr/>
          <p:nvPr/>
        </p:nvSpPr>
        <p:spPr>
          <a:xfrm>
            <a:off x="822960" y="37947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822960" y="411480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Order delayed.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5806440" y="40919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9" name="Shape 15"/>
          <p:cNvSpPr/>
          <p:nvPr/>
        </p:nvSpPr>
        <p:spPr>
          <a:xfrm>
            <a:off x="6446520" y="3657600"/>
            <a:ext cx="5166360" cy="1417320"/>
          </a:xfrm>
          <a:prstGeom prst="roundRect">
            <a:avLst>
              <a:gd name="adj" fmla="val 3871"/>
            </a:avLst>
          </a:prstGeom>
          <a:solidFill>
            <a:srgbClr val="544741"/>
          </a:solidFill>
          <a:ln/>
        </p:spPr>
      </p:sp>
      <p:sp>
        <p:nvSpPr>
          <p:cNvPr id="20" name="Text 16"/>
          <p:cNvSpPr/>
          <p:nvPr/>
        </p:nvSpPr>
        <p:spPr>
          <a:xfrm>
            <a:off x="6720840" y="37947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GOLDFINCH AI EXPLAINS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6720840" y="4114800"/>
            <a:ext cx="4617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can't start — Component RM-204 is short 180 units. Resolved when PO-10325 arrives tomorrow.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548640" y="54864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investigates: Supply Planning exceptions · Manufacturing bottlenecks · Purchasing delays · Sales fulfillment risk · Financial posting issues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544741"/>
          </a:solidFill>
          <a:ln/>
        </p:spPr>
      </p:sp>
      <p:pic>
        <p:nvPicPr>
          <p:cNvPr id="3" name="Image 0" descr="/home/claude/goldfinch_ppt/compass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950" y="651510"/>
            <a:ext cx="388620" cy="3886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08760" y="457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4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508760" y="713232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447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 — AI-Powered Decision Support</a:t>
            </a:r>
            <a:endParaRPr lang="en-US" sz="2600" dirty="0"/>
          </a:p>
        </p:txBody>
      </p:sp>
      <p:pic>
        <p:nvPicPr>
          <p:cNvPr id="6" name="Image 1" descr="/home/claude/goldfinch_ppt/logo_dark_tex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502920"/>
            <a:ext cx="1417320" cy="27929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8640" y="141732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Recommend the next best action based on live ERP data and analytics.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548640" y="1965960"/>
            <a:ext cx="5349240" cy="1554480"/>
          </a:xfrm>
          <a:prstGeom prst="roundRect">
            <a:avLst>
              <a:gd name="adj" fmla="val 3529"/>
            </a:avLst>
          </a:prstGeom>
          <a:solidFill>
            <a:srgbClr val="F7F2EA"/>
          </a:solidFill>
          <a:ln/>
        </p:spPr>
      </p:sp>
      <p:sp>
        <p:nvSpPr>
          <p:cNvPr id="9" name="Shape 5"/>
          <p:cNvSpPr/>
          <p:nvPr/>
        </p:nvSpPr>
        <p:spPr>
          <a:xfrm>
            <a:off x="822960" y="2221992"/>
            <a:ext cx="109728" cy="457200"/>
          </a:xfrm>
          <a:prstGeom prst="rect">
            <a:avLst/>
          </a:prstGeom>
          <a:solidFill>
            <a:srgbClr val="FFD24F"/>
          </a:solidFill>
          <a:ln/>
        </p:spPr>
      </p:sp>
      <p:sp>
        <p:nvSpPr>
          <p:cNvPr id="10" name="Text 6"/>
          <p:cNvSpPr/>
          <p:nvPr/>
        </p:nvSpPr>
        <p:spPr>
          <a:xfrm>
            <a:off x="1051560" y="214884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051560" y="2532888"/>
            <a:ext cx="45262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Expedite POs, transfer stock, adjust safety levels, set reorder quantities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63640" y="1965960"/>
            <a:ext cx="5349240" cy="1554480"/>
          </a:xfrm>
          <a:prstGeom prst="roundRect">
            <a:avLst>
              <a:gd name="adj" fmla="val 3529"/>
            </a:avLst>
          </a:prstGeom>
          <a:solidFill>
            <a:srgbClr val="F7F2EA"/>
          </a:solidFill>
          <a:ln/>
        </p:spPr>
      </p:sp>
      <p:sp>
        <p:nvSpPr>
          <p:cNvPr id="13" name="Shape 9"/>
          <p:cNvSpPr/>
          <p:nvPr/>
        </p:nvSpPr>
        <p:spPr>
          <a:xfrm>
            <a:off x="6537960" y="2221992"/>
            <a:ext cx="109728" cy="457200"/>
          </a:xfrm>
          <a:prstGeom prst="rect">
            <a:avLst/>
          </a:prstGeom>
          <a:solidFill>
            <a:srgbClr val="FFD24F"/>
          </a:solidFill>
          <a:ln/>
        </p:spPr>
      </p:sp>
      <p:sp>
        <p:nvSpPr>
          <p:cNvPr id="14" name="Text 10"/>
          <p:cNvSpPr/>
          <p:nvPr/>
        </p:nvSpPr>
        <p:spPr>
          <a:xfrm>
            <a:off x="6766560" y="214884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6766560" y="2532888"/>
            <a:ext cx="45262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production, suggest alternate components, adjust schedules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548640" y="3794760"/>
            <a:ext cx="5349240" cy="1554480"/>
          </a:xfrm>
          <a:prstGeom prst="roundRect">
            <a:avLst>
              <a:gd name="adj" fmla="val 3529"/>
            </a:avLst>
          </a:prstGeom>
          <a:solidFill>
            <a:srgbClr val="F7F2EA"/>
          </a:solidFill>
          <a:ln/>
        </p:spPr>
      </p:sp>
      <p:sp>
        <p:nvSpPr>
          <p:cNvPr id="17" name="Shape 13"/>
          <p:cNvSpPr/>
          <p:nvPr/>
        </p:nvSpPr>
        <p:spPr>
          <a:xfrm>
            <a:off x="822960" y="4050792"/>
            <a:ext cx="109728" cy="457200"/>
          </a:xfrm>
          <a:prstGeom prst="rect">
            <a:avLst/>
          </a:prstGeom>
          <a:solidFill>
            <a:srgbClr val="FFD24F"/>
          </a:solidFill>
          <a:ln/>
        </p:spPr>
      </p:sp>
      <p:sp>
        <p:nvSpPr>
          <p:cNvPr id="18" name="Text 14"/>
          <p:cNvSpPr/>
          <p:nvPr/>
        </p:nvSpPr>
        <p:spPr>
          <a:xfrm>
            <a:off x="1051560" y="397764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1051560" y="4361688"/>
            <a:ext cx="45262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 at-risk orders, recommend allocation &amp; fulfillment options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6263640" y="3794760"/>
            <a:ext cx="5349240" cy="1554480"/>
          </a:xfrm>
          <a:prstGeom prst="roundRect">
            <a:avLst>
              <a:gd name="adj" fmla="val 3529"/>
            </a:avLst>
          </a:prstGeom>
          <a:solidFill>
            <a:srgbClr val="F7F2EA"/>
          </a:solidFill>
          <a:ln/>
        </p:spPr>
      </p:sp>
      <p:sp>
        <p:nvSpPr>
          <p:cNvPr id="21" name="Shape 17"/>
          <p:cNvSpPr/>
          <p:nvPr/>
        </p:nvSpPr>
        <p:spPr>
          <a:xfrm>
            <a:off x="6537960" y="4050792"/>
            <a:ext cx="109728" cy="457200"/>
          </a:xfrm>
          <a:prstGeom prst="rect">
            <a:avLst/>
          </a:prstGeom>
          <a:solidFill>
            <a:srgbClr val="FFD24F"/>
          </a:solidFill>
          <a:ln/>
        </p:spPr>
      </p:sp>
      <p:sp>
        <p:nvSpPr>
          <p:cNvPr id="22" name="Text 18"/>
          <p:cNvSpPr/>
          <p:nvPr/>
        </p:nvSpPr>
        <p:spPr>
          <a:xfrm>
            <a:off x="6766560" y="397764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500" dirty="0"/>
          </a:p>
        </p:txBody>
      </p:sp>
      <p:sp>
        <p:nvSpPr>
          <p:cNvPr id="23" name="Text 19"/>
          <p:cNvSpPr/>
          <p:nvPr/>
        </p:nvSpPr>
        <p:spPr>
          <a:xfrm>
            <a:off x="6766560" y="4361688"/>
            <a:ext cx="45262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collections, plan payments, recommend corrections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548640" y="5486400"/>
            <a:ext cx="11064240" cy="960120"/>
          </a:xfrm>
          <a:prstGeom prst="roundRect">
            <a:avLst>
              <a:gd name="adj" fmla="val 5714"/>
            </a:avLst>
          </a:prstGeom>
          <a:solidFill>
            <a:srgbClr val="FDF1D6"/>
          </a:solidFill>
          <a:ln/>
        </p:spPr>
      </p:sp>
      <p:sp>
        <p:nvSpPr>
          <p:cNvPr id="25" name="Shape 21"/>
          <p:cNvSpPr/>
          <p:nvPr/>
        </p:nvSpPr>
        <p:spPr>
          <a:xfrm>
            <a:off x="777240" y="5669280"/>
            <a:ext cx="594360" cy="594360"/>
          </a:xfrm>
          <a:prstGeom prst="ellipse">
            <a:avLst/>
          </a:prstGeom>
          <a:solidFill>
            <a:srgbClr val="544741"/>
          </a:solidFill>
          <a:ln/>
        </p:spPr>
      </p:sp>
      <p:pic>
        <p:nvPicPr>
          <p:cNvPr id="26" name="Image 2" descr="/home/claude/goldfinch_ppt/database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71" y="5803011"/>
            <a:ext cx="326898" cy="326898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1554480" y="5623560"/>
            <a:ext cx="9875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Analytics with BigQuery</a:t>
            </a:r>
            <a:endParaRPr lang="en-US" sz="1400" dirty="0"/>
          </a:p>
        </p:txBody>
      </p:sp>
      <p:sp>
        <p:nvSpPr>
          <p:cNvPr id="28" name="Text 23"/>
          <p:cNvSpPr/>
          <p:nvPr/>
        </p:nvSpPr>
        <p:spPr>
          <a:xfrm>
            <a:off x="1554480" y="594360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Large-scale analysis — demand forecasting, planning simulations, executive dashboards — runs on customer-specific BigQuery datasets, without touching live Salesforce performance.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544741"/>
          </a:solidFill>
          <a:ln/>
        </p:spPr>
      </p:sp>
      <p:pic>
        <p:nvPicPr>
          <p:cNvPr id="3" name="Image 0" descr="/home/claude/goldfinch_ppt/bolt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950" y="651510"/>
            <a:ext cx="388620" cy="3886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08760" y="457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9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5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508760" y="713232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447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 — AI-Assisted ERP Automation</a:t>
            </a:r>
            <a:endParaRPr lang="en-US" sz="2600" dirty="0"/>
          </a:p>
        </p:txBody>
      </p:sp>
      <p:pic>
        <p:nvPicPr>
          <p:cNvPr id="6" name="Image 1" descr="/home/claude/goldfinch_ppt/logo_dark_tex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502920"/>
            <a:ext cx="1417320" cy="27929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8640" y="141732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Let AI perform ERP operations while keeping users in complete control.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548640" y="1965960"/>
            <a:ext cx="5349240" cy="1417320"/>
          </a:xfrm>
          <a:prstGeom prst="roundRect">
            <a:avLst>
              <a:gd name="adj" fmla="val 3871"/>
            </a:avLst>
          </a:prstGeom>
          <a:solidFill>
            <a:srgbClr val="F7F2EA"/>
          </a:solidFill>
          <a:ln/>
        </p:spPr>
      </p:sp>
      <p:sp>
        <p:nvSpPr>
          <p:cNvPr id="9" name="Shape 5"/>
          <p:cNvSpPr/>
          <p:nvPr/>
        </p:nvSpPr>
        <p:spPr>
          <a:xfrm>
            <a:off x="822960" y="2203704"/>
            <a:ext cx="109728" cy="457200"/>
          </a:xfrm>
          <a:prstGeom prst="rect">
            <a:avLst/>
          </a:prstGeom>
          <a:solidFill>
            <a:srgbClr val="FFD24F"/>
          </a:solidFill>
          <a:ln/>
        </p:spPr>
      </p:sp>
      <p:sp>
        <p:nvSpPr>
          <p:cNvPr id="10" name="Text 6"/>
          <p:cNvSpPr/>
          <p:nvPr/>
        </p:nvSpPr>
        <p:spPr>
          <a:xfrm>
            <a:off x="1051560" y="2130552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051560" y="2496312"/>
            <a:ext cx="4526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POs, transfers, replenishment requests, reservations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63640" y="1965960"/>
            <a:ext cx="5349240" cy="1417320"/>
          </a:xfrm>
          <a:prstGeom prst="roundRect">
            <a:avLst>
              <a:gd name="adj" fmla="val 3871"/>
            </a:avLst>
          </a:prstGeom>
          <a:solidFill>
            <a:srgbClr val="F7F2EA"/>
          </a:solidFill>
          <a:ln/>
        </p:spPr>
      </p:sp>
      <p:sp>
        <p:nvSpPr>
          <p:cNvPr id="13" name="Shape 9"/>
          <p:cNvSpPr/>
          <p:nvPr/>
        </p:nvSpPr>
        <p:spPr>
          <a:xfrm>
            <a:off x="6537960" y="2203704"/>
            <a:ext cx="109728" cy="457200"/>
          </a:xfrm>
          <a:prstGeom prst="rect">
            <a:avLst/>
          </a:prstGeom>
          <a:solidFill>
            <a:srgbClr val="FFD24F"/>
          </a:solidFill>
          <a:ln/>
        </p:spPr>
      </p:sp>
      <p:sp>
        <p:nvSpPr>
          <p:cNvPr id="14" name="Text 10"/>
          <p:cNvSpPr/>
          <p:nvPr/>
        </p:nvSpPr>
        <p:spPr>
          <a:xfrm>
            <a:off x="6766560" y="2130552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6766560" y="2496312"/>
            <a:ext cx="4526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&amp; release work orders, schedule production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548640" y="3639312"/>
            <a:ext cx="5349240" cy="1417320"/>
          </a:xfrm>
          <a:prstGeom prst="roundRect">
            <a:avLst>
              <a:gd name="adj" fmla="val 3871"/>
            </a:avLst>
          </a:prstGeom>
          <a:solidFill>
            <a:srgbClr val="F7F2EA"/>
          </a:solidFill>
          <a:ln/>
        </p:spPr>
      </p:sp>
      <p:sp>
        <p:nvSpPr>
          <p:cNvPr id="17" name="Shape 13"/>
          <p:cNvSpPr/>
          <p:nvPr/>
        </p:nvSpPr>
        <p:spPr>
          <a:xfrm>
            <a:off x="822960" y="3877056"/>
            <a:ext cx="109728" cy="457200"/>
          </a:xfrm>
          <a:prstGeom prst="rect">
            <a:avLst/>
          </a:prstGeom>
          <a:solidFill>
            <a:srgbClr val="FFD24F"/>
          </a:solidFill>
          <a:ln/>
        </p:spPr>
      </p:sp>
      <p:sp>
        <p:nvSpPr>
          <p:cNvPr id="18" name="Text 14"/>
          <p:cNvSpPr/>
          <p:nvPr/>
        </p:nvSpPr>
        <p:spPr>
          <a:xfrm>
            <a:off x="1051560" y="3803904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1051560" y="4169664"/>
            <a:ext cx="4526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quotes, orders &amp; shipments, update status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6263640" y="3639312"/>
            <a:ext cx="5349240" cy="1417320"/>
          </a:xfrm>
          <a:prstGeom prst="roundRect">
            <a:avLst>
              <a:gd name="adj" fmla="val 3871"/>
            </a:avLst>
          </a:prstGeom>
          <a:solidFill>
            <a:srgbClr val="F7F2EA"/>
          </a:solidFill>
          <a:ln/>
        </p:spPr>
      </p:sp>
      <p:sp>
        <p:nvSpPr>
          <p:cNvPr id="21" name="Shape 17"/>
          <p:cNvSpPr/>
          <p:nvPr/>
        </p:nvSpPr>
        <p:spPr>
          <a:xfrm>
            <a:off x="6537960" y="3877056"/>
            <a:ext cx="109728" cy="457200"/>
          </a:xfrm>
          <a:prstGeom prst="rect">
            <a:avLst/>
          </a:prstGeom>
          <a:solidFill>
            <a:srgbClr val="FFD24F"/>
          </a:solidFill>
          <a:ln/>
        </p:spPr>
      </p:sp>
      <p:sp>
        <p:nvSpPr>
          <p:cNvPr id="22" name="Text 18"/>
          <p:cNvSpPr/>
          <p:nvPr/>
        </p:nvSpPr>
        <p:spPr>
          <a:xfrm>
            <a:off x="6766560" y="3803904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500" dirty="0"/>
          </a:p>
        </p:txBody>
      </p:sp>
      <p:sp>
        <p:nvSpPr>
          <p:cNvPr id="23" name="Text 19"/>
          <p:cNvSpPr/>
          <p:nvPr/>
        </p:nvSpPr>
        <p:spPr>
          <a:xfrm>
            <a:off x="6766560" y="4169664"/>
            <a:ext cx="4526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journal entries, match payments, generate invoices &amp; bills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548640" y="5239512"/>
            <a:ext cx="11064240" cy="1051560"/>
          </a:xfrm>
          <a:prstGeom prst="roundRect">
            <a:avLst>
              <a:gd name="adj" fmla="val 5217"/>
            </a:avLst>
          </a:prstGeom>
          <a:solidFill>
            <a:srgbClr val="544741"/>
          </a:solidFill>
          <a:ln/>
        </p:spPr>
      </p:sp>
      <p:sp>
        <p:nvSpPr>
          <p:cNvPr id="25" name="Shape 21"/>
          <p:cNvSpPr/>
          <p:nvPr/>
        </p:nvSpPr>
        <p:spPr>
          <a:xfrm>
            <a:off x="777240" y="5468112"/>
            <a:ext cx="594360" cy="594360"/>
          </a:xfrm>
          <a:prstGeom prst="ellipse">
            <a:avLst/>
          </a:prstGeom>
          <a:solidFill>
            <a:srgbClr val="FFD24F"/>
          </a:solidFill>
          <a:ln/>
        </p:spPr>
      </p:sp>
      <p:pic>
        <p:nvPicPr>
          <p:cNvPr id="26" name="Image 2" descr="/home/claude/goldfinch_ppt/check_brow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71" y="5601843"/>
            <a:ext cx="326898" cy="326898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1554480" y="5404104"/>
            <a:ext cx="9875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D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Approval, Always</a:t>
            </a:r>
            <a:endParaRPr lang="en-US" sz="1500" dirty="0"/>
          </a:p>
        </p:txBody>
      </p:sp>
      <p:sp>
        <p:nvSpPr>
          <p:cNvPr id="28" name="Text 23"/>
          <p:cNvSpPr/>
          <p:nvPr/>
        </p:nvSpPr>
        <p:spPr>
          <a:xfrm>
            <a:off x="1554480" y="5751576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never bypasses business controls. Users review, approve, modify, or reject every AI-generated transaction before it's committed.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oldfinch_ppt/logo_dark_tex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46920" y="411480"/>
            <a:ext cx="1965960" cy="38741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114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5447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Guiding Principles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F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GoldFinch AI earns trust as it takes on more responsibility.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48640" y="1965960"/>
            <a:ext cx="685800" cy="685800"/>
          </a:xfrm>
          <a:prstGeom prst="ellipse">
            <a:avLst/>
          </a:prstGeom>
          <a:solidFill>
            <a:srgbClr val="544741"/>
          </a:solidFill>
          <a:ln/>
        </p:spPr>
      </p:sp>
      <p:pic>
        <p:nvPicPr>
          <p:cNvPr id="6" name="Image 1" descr="/home/claude/goldfinch_ppt/database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90" y="2137410"/>
            <a:ext cx="342900" cy="3429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08760" y="187452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Salesforce Remains the System of Record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1508760" y="224028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transactions continue to be stored and managed within Salesforce.</a:t>
            </a:r>
            <a:endParaRPr lang="en-US" sz="1250" dirty="0"/>
          </a:p>
        </p:txBody>
      </p:sp>
      <p:sp>
        <p:nvSpPr>
          <p:cNvPr id="9" name="Shape 5"/>
          <p:cNvSpPr/>
          <p:nvPr/>
        </p:nvSpPr>
        <p:spPr>
          <a:xfrm>
            <a:off x="548640" y="3063240"/>
            <a:ext cx="685800" cy="685800"/>
          </a:xfrm>
          <a:prstGeom prst="ellipse">
            <a:avLst/>
          </a:prstGeom>
          <a:solidFill>
            <a:srgbClr val="544741"/>
          </a:solidFill>
          <a:ln/>
        </p:spPr>
      </p:sp>
      <p:pic>
        <p:nvPicPr>
          <p:cNvPr id="10" name="Image 2" descr="/home/claude/goldfinch_ppt/chart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" y="3234690"/>
            <a:ext cx="342900" cy="3429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08760" y="297180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Explains — GoldFinch Calculates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1508760" y="333756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 planning, BOM explosion, costing, and financials stay deterministic GoldFinch logic. AI interprets and assists; it never replaces the ERP engine.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548640" y="4160520"/>
            <a:ext cx="685800" cy="685800"/>
          </a:xfrm>
          <a:prstGeom prst="ellipse">
            <a:avLst/>
          </a:prstGeom>
          <a:solidFill>
            <a:srgbClr val="544741"/>
          </a:solidFill>
          <a:ln/>
        </p:spPr>
      </p:sp>
      <p:pic>
        <p:nvPicPr>
          <p:cNvPr id="14" name="Image 3" descr="/home/claude/goldfinch_ppt/shield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90" y="4331970"/>
            <a:ext cx="342900" cy="3429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508760" y="406908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Data Isolation</a:t>
            </a:r>
            <a:endParaRPr lang="en-US" sz="1550" dirty="0"/>
          </a:p>
        </p:txBody>
      </p:sp>
      <p:sp>
        <p:nvSpPr>
          <p:cNvPr id="16" name="Text 10"/>
          <p:cNvSpPr/>
          <p:nvPr/>
        </p:nvSpPr>
        <p:spPr>
          <a:xfrm>
            <a:off x="1508760" y="443484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customer's AI environment is isolated. Data and AI context are never shared across customers.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548640" y="5257800"/>
            <a:ext cx="685800" cy="685800"/>
          </a:xfrm>
          <a:prstGeom prst="ellipse">
            <a:avLst/>
          </a:prstGeom>
          <a:solidFill>
            <a:srgbClr val="544741"/>
          </a:solidFill>
          <a:ln/>
        </p:spPr>
      </p:sp>
      <p:pic>
        <p:nvPicPr>
          <p:cNvPr id="18" name="Image 4" descr="/home/claude/goldfinch_ppt/check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90" y="5429250"/>
            <a:ext cx="342900" cy="3429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508760" y="516636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544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First</a:t>
            </a:r>
            <a:endParaRPr lang="en-US" sz="1550" dirty="0"/>
          </a:p>
        </p:txBody>
      </p:sp>
      <p:sp>
        <p:nvSpPr>
          <p:cNvPr id="20" name="Text 13"/>
          <p:cNvSpPr/>
          <p:nvPr/>
        </p:nvSpPr>
        <p:spPr>
          <a:xfrm>
            <a:off x="1508760" y="553212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A3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respects Salesforce security, user permissions, record-level sharing, field-level security, and business approvals.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2026-08-01T18:48:53Z</dcterms:created>
  <dcterms:modified xsi:type="dcterms:W3CDTF">2026-08-01T18:48:53Z</dcterms:modified>
</cp:coreProperties>
</file>